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D55"/>
    <a:srgbClr val="6A4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481DE-DAA3-14F8-E434-F39B33CD5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C4BA87-7D39-1B33-B323-08A8FBB78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7A3C4D-3065-F415-A557-27A7B1EA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60C063-EE5A-153B-BAD6-3FF80BD4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F72E6-C7FF-3185-5618-418490FA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79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FE858-2692-17F2-D5C8-B8C068FE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2C9B0B-02EE-275C-72A3-3E0DCA845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28152-FDE7-A7D4-57B6-1069C7C8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01D660-63D8-2C19-2A04-2155353E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C88273-2A86-A39C-E3D5-8CBAFC1D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77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32EFA2-BE1A-C6AB-EE57-9591FF5A2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4A4CD2-FB12-55AB-2685-931DC3173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222E79-4BE3-A49B-A63D-D5D3C584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A937D4-773A-10A4-F6B2-C83DE49F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85ECA2-A876-3C4C-10B4-3F4F6744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2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B82BF-A011-4CD5-4CC5-753D4E12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96C292-0F79-BEB7-4D90-4B2B109E2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AD427B-9D2A-4BA9-5B4B-AAFE5A36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D9A4F7-E192-1E83-8FDD-6F821128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B0497A-B209-40D3-AB0D-DC0806A2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621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7E0AF-CCD5-3AD1-1E8F-F9FE0500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D3B93A-CEFB-0D66-2F9E-8283F0677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262CD3-7C8E-B3A1-3961-E44C31DD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6BD0DA-99FA-8109-B172-1489CF9C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FEE640-BC1E-CE4D-F533-BF0E019E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29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6FB5-52E0-D298-D756-9211FF36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16A068-ADF1-C17A-79CE-7F68ABAEB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CBFE3-360C-D618-A248-C54C2CA27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95B19F-58E4-5DF5-5008-D0453115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EA02A4-B8B9-B964-6E84-7A28B5D8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4A1C38-131A-178B-7E9B-37BE7B2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09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F7778-7586-98F6-B63A-C12E09494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05213-058E-2520-A68E-C60E44FA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2741DD-06E0-4853-60B1-48D89DD0B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5D9265-4F2C-A743-4244-3D0952E0E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7240DC-AA1C-F1E8-7BE0-CD7D16D286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E1D17C8-9AE0-E64B-ACFB-FD328A23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F16852F-B048-999E-6E88-18D091CD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1A018-57F1-07E1-5337-FD19029D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77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FD7C3-0C63-53ED-FCD2-400B3A3E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3687D15-3185-C9D4-3E89-D1556A6B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1286C5-7F92-9CBC-EEB9-919CC5C7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DC4601-8777-0F5C-E5EC-EF453B5A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27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073AA4-005E-2ABE-0AE0-23A060E0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670945-72E4-788D-8F53-FF15EAAB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752FC6-22B0-2A4E-EE34-B6A25729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1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5B54B-7FAC-94B7-C142-CCEAD7FE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CBD04B-14BA-624D-4635-A751C0A2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45B6C5D-81FD-3D3B-D86D-0A3FE154F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594D14-243E-E899-EDDC-686DD78B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B61B94-50ED-D751-EF4C-93CA0BCE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EA3B2F-5318-4387-7A0A-12C4BDDC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19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53373-FE7B-6FA5-3376-E55A8887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9A2E138-4FEA-A3A4-74BB-75F3E9176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111E51-6244-7E1C-D605-799A5760C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D962BA-AE7A-EB74-61C0-B08C48B2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0D4939-01CC-7103-5722-F6F33B8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835B13-169A-0026-915C-1870C821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53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7DD8552-BCA2-C1A0-9519-9FF3B571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0C0FAC-A19D-6022-3279-9E3AA6164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945162-3E96-0BFE-850E-1917EC6BD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E01A3-EFD7-4A57-9577-230777F4C01F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B5843C-6F26-82D0-5253-4852B062A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7DF26F-806E-5DC0-6A9D-DFD10814C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50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8AC3B4BF-FA2C-C95C-0CC2-083DADB5E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0" y="3628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5B21DC-F5E5-20AE-C1BD-DBA7955A57F6}"/>
              </a:ext>
            </a:extLst>
          </p:cNvPr>
          <p:cNvSpPr/>
          <p:nvPr/>
        </p:nvSpPr>
        <p:spPr>
          <a:xfrm>
            <a:off x="682171" y="526143"/>
            <a:ext cx="10769600" cy="58057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0EC9A01-D7C2-8990-50AC-780CBE29FD37}"/>
              </a:ext>
            </a:extLst>
          </p:cNvPr>
          <p:cNvCxnSpPr/>
          <p:nvPr/>
        </p:nvCxnSpPr>
        <p:spPr>
          <a:xfrm>
            <a:off x="1153886" y="2322286"/>
            <a:ext cx="9739086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1062DF7C-29F8-DA77-5B77-CF4176CD0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457" y="1764623"/>
            <a:ext cx="9739085" cy="764480"/>
          </a:xfrm>
        </p:spPr>
        <p:txBody>
          <a:bodyPr>
            <a:noAutofit/>
          </a:bodyPr>
          <a:lstStyle/>
          <a:p>
            <a:r>
              <a:rPr lang="pt-BR" sz="9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Nunca é Só Café</a:t>
            </a:r>
          </a:p>
        </p:txBody>
      </p:sp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1A768541-6552-5208-F116-D415A7596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62" y="2632810"/>
            <a:ext cx="3499111" cy="350825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8F14CC3-BB58-8003-0DFB-661E743071D9}"/>
              </a:ext>
            </a:extLst>
          </p:cNvPr>
          <p:cNvSpPr txBox="1"/>
          <p:nvPr/>
        </p:nvSpPr>
        <p:spPr>
          <a:xfrm>
            <a:off x="5574659" y="2852369"/>
            <a:ext cx="5080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Um sonho com muito café</a:t>
            </a:r>
          </a:p>
          <a:p>
            <a:r>
              <a:rPr lang="pt-BR" sz="36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Café e conhecimento</a:t>
            </a:r>
          </a:p>
          <a:p>
            <a:r>
              <a:rPr lang="pt-BR" sz="36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História</a:t>
            </a:r>
          </a:p>
          <a:p>
            <a:r>
              <a:rPr lang="pt-BR" sz="36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Dificuldade e Superação</a:t>
            </a:r>
          </a:p>
          <a:p>
            <a:r>
              <a:rPr lang="pt-BR" sz="36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387569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D0ABD276-A05F-5B89-6CC1-AE37F5B3A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0" y="3628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DFD1B97-3B32-70D9-17A1-0F4B4C20A5DE}"/>
              </a:ext>
            </a:extLst>
          </p:cNvPr>
          <p:cNvSpPr/>
          <p:nvPr/>
        </p:nvSpPr>
        <p:spPr>
          <a:xfrm>
            <a:off x="5617027" y="2681184"/>
            <a:ext cx="6037943" cy="37088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619962-EDC8-387F-C30E-740F0CC93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59" y="188687"/>
            <a:ext cx="11019970" cy="1598854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Um sonho com muito café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B4839-85B4-6D92-1A0E-FC38A1D29F5A}"/>
              </a:ext>
            </a:extLst>
          </p:cNvPr>
          <p:cNvSpPr txBox="1"/>
          <p:nvPr/>
        </p:nvSpPr>
        <p:spPr>
          <a:xfrm>
            <a:off x="5849257" y="3022497"/>
            <a:ext cx="60379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Ambiente confortável e receptivo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Disponibilidade para criar oficinas e palestras com os mais variados temas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Clubes dos livros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Eventos diversos</a:t>
            </a:r>
          </a:p>
          <a:p>
            <a:endParaRPr lang="pt-BR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ADA7747-5A80-119D-4A9C-A9363C31F227}"/>
              </a:ext>
            </a:extLst>
          </p:cNvPr>
          <p:cNvCxnSpPr>
            <a:cxnSpLocks/>
          </p:cNvCxnSpPr>
          <p:nvPr/>
        </p:nvCxnSpPr>
        <p:spPr>
          <a:xfrm>
            <a:off x="344715" y="1413565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Xícara com líquido marrom&#10;&#10;Descrição gerada automaticamente com confiança baixa">
            <a:extLst>
              <a:ext uri="{FF2B5EF4-FFF2-40B4-BE49-F238E27FC236}">
                <a16:creationId xmlns:a16="http://schemas.microsoft.com/office/drawing/2014/main" id="{EC3EE7D2-52FD-DD3B-7FF8-CC5091471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5" y="2191657"/>
            <a:ext cx="4558906" cy="4477656"/>
          </a:xfrm>
          <a:prstGeom prst="rect">
            <a:avLst/>
          </a:prstGeom>
        </p:spPr>
      </p:pic>
      <p:pic>
        <p:nvPicPr>
          <p:cNvPr id="10" name="Imagem 9" descr="Xícara com líquido marrom&#10;&#10;Descrição gerada automaticamente com confiança baixa">
            <a:extLst>
              <a:ext uri="{FF2B5EF4-FFF2-40B4-BE49-F238E27FC236}">
                <a16:creationId xmlns:a16="http://schemas.microsoft.com/office/drawing/2014/main" id="{4A819D50-6F02-3AAA-F8CC-D480BB4C6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30" y="1989599"/>
            <a:ext cx="4558906" cy="44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0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50742-79B6-BECF-81D2-B7229B55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81D71135-CF7F-FE69-4FCF-FA78C1723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0" y="3629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20A1803-4286-5CA7-5BB5-CA405D0DEF23}"/>
              </a:ext>
            </a:extLst>
          </p:cNvPr>
          <p:cNvSpPr txBox="1">
            <a:spLocks/>
          </p:cNvSpPr>
          <p:nvPr/>
        </p:nvSpPr>
        <p:spPr>
          <a:xfrm>
            <a:off x="5065487" y="171994"/>
            <a:ext cx="11019970" cy="1598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Café e Conhecimento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F6A7ADE-C1F7-CDB7-E470-F688F0F9A84C}"/>
              </a:ext>
            </a:extLst>
          </p:cNvPr>
          <p:cNvCxnSpPr>
            <a:cxnSpLocks/>
          </p:cNvCxnSpPr>
          <p:nvPr/>
        </p:nvCxnSpPr>
        <p:spPr>
          <a:xfrm>
            <a:off x="1607458" y="1442593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ODS-4 – PNUD – Agenda 2030 Oeste do Paraná">
            <a:extLst>
              <a:ext uri="{FF2B5EF4-FFF2-40B4-BE49-F238E27FC236}">
                <a16:creationId xmlns:a16="http://schemas.microsoft.com/office/drawing/2014/main" id="{076831AE-8056-1948-8D70-514F611BA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4" y="1936605"/>
            <a:ext cx="2006599" cy="200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DS 10">
            <a:extLst>
              <a:ext uri="{FF2B5EF4-FFF2-40B4-BE49-F238E27FC236}">
                <a16:creationId xmlns:a16="http://schemas.microsoft.com/office/drawing/2014/main" id="{03FC00C1-36BC-8D69-3233-EBC7B86FB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79" y="1939212"/>
            <a:ext cx="2006598" cy="200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bjetivo 8. Promover o crescimento econômico sustentado, inclusivo e  sustentável, emprego pleno e produtivo e trabalho decente para todas e  todos | GT Agenda 2030">
            <a:extLst>
              <a:ext uri="{FF2B5EF4-FFF2-40B4-BE49-F238E27FC236}">
                <a16:creationId xmlns:a16="http://schemas.microsoft.com/office/drawing/2014/main" id="{7EC4870F-0F1E-881B-7F9D-3A54D44C5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56" y="1939212"/>
            <a:ext cx="2006598" cy="19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B3BF640-23B3-51D3-1E87-E13981941CD6}"/>
              </a:ext>
            </a:extLst>
          </p:cNvPr>
          <p:cNvSpPr/>
          <p:nvPr/>
        </p:nvSpPr>
        <p:spPr>
          <a:xfrm>
            <a:off x="722084" y="4163611"/>
            <a:ext cx="6340925" cy="21993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08EBBA-D240-BEA4-CF1E-F5A6E112AC35}"/>
              </a:ext>
            </a:extLst>
          </p:cNvPr>
          <p:cNvSpPr txBox="1"/>
          <p:nvPr/>
        </p:nvSpPr>
        <p:spPr>
          <a:xfrm>
            <a:off x="784488" y="4335979"/>
            <a:ext cx="6012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Projeto voltado para educação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MVP apresentado hoje</a:t>
            </a: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 </a:t>
            </a: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Coleta de dados para formação de calendários </a:t>
            </a:r>
          </a:p>
        </p:txBody>
      </p:sp>
      <p:pic>
        <p:nvPicPr>
          <p:cNvPr id="12" name="Espaço Reservado para Conteúdo 11" descr="Logotipo&#10;&#10;Descrição gerada automaticamente">
            <a:extLst>
              <a:ext uri="{FF2B5EF4-FFF2-40B4-BE49-F238E27FC236}">
                <a16:creationId xmlns:a16="http://schemas.microsoft.com/office/drawing/2014/main" id="{EB6A3605-EA5D-A309-6A74-4CF77CED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88" y="4211814"/>
            <a:ext cx="3370928" cy="2199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CCD5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m 13" descr="Uma flor vermelha&#10;&#10;Descrição gerada automaticamente">
            <a:extLst>
              <a:ext uri="{FF2B5EF4-FFF2-40B4-BE49-F238E27FC236}">
                <a16:creationId xmlns:a16="http://schemas.microsoft.com/office/drawing/2014/main" id="{63D69D81-8F13-B57B-2994-8CFD33C65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5570">
            <a:off x="8145254" y="839416"/>
            <a:ext cx="4005896" cy="400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7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C43800-9D89-40A0-D4B3-83E0F32C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05B807AD-FC16-057D-5316-85BA4F8AF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0" y="0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781CF25-F29F-01A2-7718-6444AC7A85F1}"/>
              </a:ext>
            </a:extLst>
          </p:cNvPr>
          <p:cNvSpPr/>
          <p:nvPr/>
        </p:nvSpPr>
        <p:spPr>
          <a:xfrm>
            <a:off x="5617027" y="2681184"/>
            <a:ext cx="6037943" cy="37088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835F84E-A90A-EBCA-01AD-3028FCE90984}"/>
              </a:ext>
            </a:extLst>
          </p:cNvPr>
          <p:cNvSpPr txBox="1">
            <a:spLocks/>
          </p:cNvSpPr>
          <p:nvPr/>
        </p:nvSpPr>
        <p:spPr>
          <a:xfrm>
            <a:off x="286659" y="188687"/>
            <a:ext cx="11019970" cy="1598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História do café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FE4A2B-5805-D151-98B8-F96489D5B5BC}"/>
              </a:ext>
            </a:extLst>
          </p:cNvPr>
          <p:cNvSpPr txBox="1"/>
          <p:nvPr/>
        </p:nvSpPr>
        <p:spPr>
          <a:xfrm>
            <a:off x="5796644" y="2867174"/>
            <a:ext cx="6037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Lenda Etíope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“</a:t>
            </a:r>
            <a:r>
              <a:rPr lang="pt-BR" sz="2400" dirty="0" err="1">
                <a:solidFill>
                  <a:srgbClr val="FCCD55"/>
                </a:solidFill>
                <a:latin typeface="Baskerville Old Face" panose="02020602080505020303" pitchFamily="18" charset="0"/>
              </a:rPr>
              <a:t>Qahveh</a:t>
            </a:r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 </a:t>
            </a:r>
            <a:r>
              <a:rPr lang="pt-BR" sz="2400" dirty="0" err="1">
                <a:solidFill>
                  <a:srgbClr val="FCCD55"/>
                </a:solidFill>
                <a:latin typeface="Baskerville Old Face" panose="02020602080505020303" pitchFamily="18" charset="0"/>
              </a:rPr>
              <a:t>Khaneh</a:t>
            </a:r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” as escolas dos sábios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Papa Clemente VIII e as “Universidades de centavos”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Francisco de Mello Palheta e a expedição a Guiana Francesa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939176F-74D1-0C32-A873-A24438194BB3}"/>
              </a:ext>
            </a:extLst>
          </p:cNvPr>
          <p:cNvCxnSpPr>
            <a:cxnSpLocks/>
          </p:cNvCxnSpPr>
          <p:nvPr/>
        </p:nvCxnSpPr>
        <p:spPr>
          <a:xfrm>
            <a:off x="344715" y="1413565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Uma imagem contendo pessoa, no interior, xícara, mulher&#10;&#10;Descrição gerada automaticamente">
            <a:extLst>
              <a:ext uri="{FF2B5EF4-FFF2-40B4-BE49-F238E27FC236}">
                <a16:creationId xmlns:a16="http://schemas.microsoft.com/office/drawing/2014/main" id="{62F9B5CE-D2D4-8429-DDA0-898B03584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" y="4264798"/>
            <a:ext cx="2590703" cy="1720832"/>
          </a:xfrm>
          <a:prstGeom prst="rect">
            <a:avLst/>
          </a:prstGeom>
        </p:spPr>
      </p:pic>
      <p:pic>
        <p:nvPicPr>
          <p:cNvPr id="16" name="Imagem 15" descr="Uma imagem contendo banana, tigela, fruta, balcão&#10;&#10;Descrição gerada automaticamente">
            <a:extLst>
              <a:ext uri="{FF2B5EF4-FFF2-40B4-BE49-F238E27FC236}">
                <a16:creationId xmlns:a16="http://schemas.microsoft.com/office/drawing/2014/main" id="{E9778F19-BFE5-5D07-BFAA-0D9C1EE41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32" y="4904939"/>
            <a:ext cx="2578782" cy="1720832"/>
          </a:xfrm>
          <a:prstGeom prst="rect">
            <a:avLst/>
          </a:prstGeom>
        </p:spPr>
      </p:pic>
      <p:pic>
        <p:nvPicPr>
          <p:cNvPr id="10" name="Espaço Reservado para Conteúdo 9" descr="Desenho de uma árvore&#10;&#10;Descrição gerada automaticamente">
            <a:extLst>
              <a:ext uri="{FF2B5EF4-FFF2-40B4-BE49-F238E27FC236}">
                <a16:creationId xmlns:a16="http://schemas.microsoft.com/office/drawing/2014/main" id="{6E6BFB2F-F613-A953-D331-BD155B03D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" y="1823584"/>
            <a:ext cx="2573253" cy="2148666"/>
          </a:xfrm>
        </p:spPr>
      </p:pic>
      <p:pic>
        <p:nvPicPr>
          <p:cNvPr id="14" name="Imagem 13" descr="Foto de pessoas&#10;&#10;Descrição gerada automaticamente com confiança baixa">
            <a:extLst>
              <a:ext uri="{FF2B5EF4-FFF2-40B4-BE49-F238E27FC236}">
                <a16:creationId xmlns:a16="http://schemas.microsoft.com/office/drawing/2014/main" id="{1AFB7607-CCB6-4939-940B-5F3675B3A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32" y="2749441"/>
            <a:ext cx="2575615" cy="183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1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6C98E-2C3B-092D-008B-3E57B0BD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D41BBC8C-FDFC-5EBF-C897-CC5CA6D7C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0" y="3629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0BE3DC-F3DC-D471-1944-63074486446A}"/>
              </a:ext>
            </a:extLst>
          </p:cNvPr>
          <p:cNvSpPr txBox="1">
            <a:spLocks/>
          </p:cNvSpPr>
          <p:nvPr/>
        </p:nvSpPr>
        <p:spPr>
          <a:xfrm>
            <a:off x="2162630" y="214912"/>
            <a:ext cx="11019970" cy="1598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Dificuldade e Superação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B71F6-502D-C642-C5F8-B6C2C57AC131}"/>
              </a:ext>
            </a:extLst>
          </p:cNvPr>
          <p:cNvCxnSpPr>
            <a:cxnSpLocks/>
          </p:cNvCxnSpPr>
          <p:nvPr/>
        </p:nvCxnSpPr>
        <p:spPr>
          <a:xfrm>
            <a:off x="992894" y="1500651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ço Reservado para Conteúdo 10" descr="Xícara em cima da mesa&#10;&#10;Descrição gerada automaticamente">
            <a:extLst>
              <a:ext uri="{FF2B5EF4-FFF2-40B4-BE49-F238E27FC236}">
                <a16:creationId xmlns:a16="http://schemas.microsoft.com/office/drawing/2014/main" id="{EB537C1F-5C9B-E1AC-5649-FADEDED8B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08" y="1083327"/>
            <a:ext cx="12324813" cy="5837802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8A3239C-80FE-26C9-228F-91F8F2241A6D}"/>
              </a:ext>
            </a:extLst>
          </p:cNvPr>
          <p:cNvSpPr/>
          <p:nvPr/>
        </p:nvSpPr>
        <p:spPr>
          <a:xfrm>
            <a:off x="3219161" y="2155146"/>
            <a:ext cx="5373916" cy="23535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9B8D1-88FC-F35A-0147-0580D8D4BEF8}"/>
              </a:ext>
            </a:extLst>
          </p:cNvPr>
          <p:cNvSpPr txBox="1"/>
          <p:nvPr/>
        </p:nvSpPr>
        <p:spPr>
          <a:xfrm>
            <a:off x="3350409" y="2342769"/>
            <a:ext cx="5111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Integração da API</a:t>
            </a:r>
          </a:p>
          <a:p>
            <a:pPr algn="ctr"/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Criação da Identidade visual</a:t>
            </a:r>
          </a:p>
          <a:p>
            <a:pPr algn="ctr"/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Planejamento e escrita da documentação</a:t>
            </a:r>
          </a:p>
        </p:txBody>
      </p:sp>
    </p:spTree>
    <p:extLst>
      <p:ext uri="{BB962C8B-B14F-4D97-AF65-F5344CB8AC3E}">
        <p14:creationId xmlns:p14="http://schemas.microsoft.com/office/powerpoint/2010/main" val="371920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66DF6-1355-2FF4-3235-E488E4F9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7BB6EC3F-207D-BE13-D60A-0572CBB0C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-6388" y="3629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B9D2E38-DF7E-71AF-E4DB-A4C54224A678}"/>
              </a:ext>
            </a:extLst>
          </p:cNvPr>
          <p:cNvSpPr txBox="1">
            <a:spLocks/>
          </p:cNvSpPr>
          <p:nvPr/>
        </p:nvSpPr>
        <p:spPr>
          <a:xfrm>
            <a:off x="203202" y="91834"/>
            <a:ext cx="11019970" cy="1598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Agradecimentos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F931F0E-43B3-6EB8-B2B1-63EC1F2547AC}"/>
              </a:ext>
            </a:extLst>
          </p:cNvPr>
          <p:cNvCxnSpPr>
            <a:cxnSpLocks/>
          </p:cNvCxnSpPr>
          <p:nvPr/>
        </p:nvCxnSpPr>
        <p:spPr>
          <a:xfrm>
            <a:off x="325236" y="1413565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C956FA4-B0A6-3916-ADB7-4FE6AC6E7479}"/>
              </a:ext>
            </a:extLst>
          </p:cNvPr>
          <p:cNvGrpSpPr/>
          <p:nvPr/>
        </p:nvGrpSpPr>
        <p:grpSpPr>
          <a:xfrm>
            <a:off x="468958" y="4146438"/>
            <a:ext cx="2699657" cy="2371043"/>
            <a:chOff x="2338685" y="2073955"/>
            <a:chExt cx="2699657" cy="2371043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FED4BBF1-2746-5D50-FB8E-5C3BD5DD7EAA}"/>
                </a:ext>
              </a:extLst>
            </p:cNvPr>
            <p:cNvSpPr/>
            <p:nvPr/>
          </p:nvSpPr>
          <p:spPr>
            <a:xfrm>
              <a:off x="2554513" y="2073955"/>
              <a:ext cx="2268000" cy="226944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Diagonais Recortados 9">
              <a:extLst>
                <a:ext uri="{FF2B5EF4-FFF2-40B4-BE49-F238E27FC236}">
                  <a16:creationId xmlns:a16="http://schemas.microsoft.com/office/drawing/2014/main" id="{76DD70F7-4341-A117-C5C5-72EC75187521}"/>
                </a:ext>
              </a:extLst>
            </p:cNvPr>
            <p:cNvSpPr/>
            <p:nvPr/>
          </p:nvSpPr>
          <p:spPr>
            <a:xfrm>
              <a:off x="2338685" y="3846284"/>
              <a:ext cx="2699657" cy="598714"/>
            </a:xfrm>
            <a:prstGeom prst="snip2DiagRect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B0B3F30-4DC2-32E6-4DFB-FE1FAD2AB6AA}"/>
              </a:ext>
            </a:extLst>
          </p:cNvPr>
          <p:cNvGrpSpPr/>
          <p:nvPr/>
        </p:nvGrpSpPr>
        <p:grpSpPr>
          <a:xfrm>
            <a:off x="4869755" y="4146438"/>
            <a:ext cx="2699657" cy="2371043"/>
            <a:chOff x="2338685" y="2073955"/>
            <a:chExt cx="2699657" cy="2371043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DA9D651-7929-DF01-B6D5-91CE2157A10C}"/>
                </a:ext>
              </a:extLst>
            </p:cNvPr>
            <p:cNvSpPr/>
            <p:nvPr/>
          </p:nvSpPr>
          <p:spPr>
            <a:xfrm>
              <a:off x="2554513" y="2073955"/>
              <a:ext cx="2268000" cy="226944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: Cantos Diagonais Recortados 21">
              <a:extLst>
                <a:ext uri="{FF2B5EF4-FFF2-40B4-BE49-F238E27FC236}">
                  <a16:creationId xmlns:a16="http://schemas.microsoft.com/office/drawing/2014/main" id="{AE705B16-CF56-A161-A46F-D2DFD625440B}"/>
                </a:ext>
              </a:extLst>
            </p:cNvPr>
            <p:cNvSpPr/>
            <p:nvPr/>
          </p:nvSpPr>
          <p:spPr>
            <a:xfrm>
              <a:off x="2338685" y="3846284"/>
              <a:ext cx="2699657" cy="598714"/>
            </a:xfrm>
            <a:prstGeom prst="snip2DiagRect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DDB5B64-02C8-A30A-F52E-338CF0957B6E}"/>
              </a:ext>
            </a:extLst>
          </p:cNvPr>
          <p:cNvGrpSpPr/>
          <p:nvPr/>
        </p:nvGrpSpPr>
        <p:grpSpPr>
          <a:xfrm>
            <a:off x="2728684" y="1603871"/>
            <a:ext cx="2699657" cy="2371043"/>
            <a:chOff x="2338685" y="2073955"/>
            <a:chExt cx="2699657" cy="2371043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59C8EAD-4419-936A-6127-70974E4D1746}"/>
                </a:ext>
              </a:extLst>
            </p:cNvPr>
            <p:cNvSpPr/>
            <p:nvPr/>
          </p:nvSpPr>
          <p:spPr>
            <a:xfrm>
              <a:off x="2554513" y="2073955"/>
              <a:ext cx="2268000" cy="226944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: Cantos Diagonais Recortados 24">
              <a:extLst>
                <a:ext uri="{FF2B5EF4-FFF2-40B4-BE49-F238E27FC236}">
                  <a16:creationId xmlns:a16="http://schemas.microsoft.com/office/drawing/2014/main" id="{D82A0BE0-15AB-0047-AD7A-BE5C0A1238F2}"/>
                </a:ext>
              </a:extLst>
            </p:cNvPr>
            <p:cNvSpPr/>
            <p:nvPr/>
          </p:nvSpPr>
          <p:spPr>
            <a:xfrm>
              <a:off x="2338685" y="3846284"/>
              <a:ext cx="2699657" cy="598714"/>
            </a:xfrm>
            <a:prstGeom prst="snip2DiagRect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2F3F5E5-33E1-A8BF-AC6A-AAF4773C4816}"/>
              </a:ext>
            </a:extLst>
          </p:cNvPr>
          <p:cNvGrpSpPr/>
          <p:nvPr/>
        </p:nvGrpSpPr>
        <p:grpSpPr>
          <a:xfrm>
            <a:off x="9023385" y="4146438"/>
            <a:ext cx="2699657" cy="2371043"/>
            <a:chOff x="2338685" y="2073955"/>
            <a:chExt cx="2699657" cy="2371043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90D25325-0AD0-0AAC-B17D-3C355DFE195C}"/>
                </a:ext>
              </a:extLst>
            </p:cNvPr>
            <p:cNvSpPr/>
            <p:nvPr/>
          </p:nvSpPr>
          <p:spPr>
            <a:xfrm>
              <a:off x="2554513" y="2073955"/>
              <a:ext cx="2268000" cy="226944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: Cantos Diagonais Recortados 27">
              <a:extLst>
                <a:ext uri="{FF2B5EF4-FFF2-40B4-BE49-F238E27FC236}">
                  <a16:creationId xmlns:a16="http://schemas.microsoft.com/office/drawing/2014/main" id="{6F66EE42-2A11-A6E7-CD09-F900BB1357A4}"/>
                </a:ext>
              </a:extLst>
            </p:cNvPr>
            <p:cNvSpPr/>
            <p:nvPr/>
          </p:nvSpPr>
          <p:spPr>
            <a:xfrm>
              <a:off x="2338685" y="3846284"/>
              <a:ext cx="2699657" cy="598714"/>
            </a:xfrm>
            <a:prstGeom prst="snip2DiagRect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980721E-1BC2-6583-E85F-FF6DE46D7B62}"/>
              </a:ext>
            </a:extLst>
          </p:cNvPr>
          <p:cNvGrpSpPr/>
          <p:nvPr/>
        </p:nvGrpSpPr>
        <p:grpSpPr>
          <a:xfrm>
            <a:off x="6933327" y="1622351"/>
            <a:ext cx="2699657" cy="2371043"/>
            <a:chOff x="2338685" y="2073955"/>
            <a:chExt cx="2699657" cy="2371043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129C073-13EB-2834-CF0E-3EDAE2781FE8}"/>
                </a:ext>
              </a:extLst>
            </p:cNvPr>
            <p:cNvSpPr/>
            <p:nvPr/>
          </p:nvSpPr>
          <p:spPr>
            <a:xfrm>
              <a:off x="2554513" y="2073955"/>
              <a:ext cx="2268000" cy="226944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: Cantos Diagonais Recortados 30">
              <a:extLst>
                <a:ext uri="{FF2B5EF4-FFF2-40B4-BE49-F238E27FC236}">
                  <a16:creationId xmlns:a16="http://schemas.microsoft.com/office/drawing/2014/main" id="{BEBC9B93-414D-4423-17AF-0F5A5A33DBB4}"/>
                </a:ext>
              </a:extLst>
            </p:cNvPr>
            <p:cNvSpPr/>
            <p:nvPr/>
          </p:nvSpPr>
          <p:spPr>
            <a:xfrm>
              <a:off x="2338685" y="3846284"/>
              <a:ext cx="2699657" cy="598714"/>
            </a:xfrm>
            <a:prstGeom prst="snip2DiagRect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94DC2A1-A52A-9E84-1521-D34C042C4125}"/>
              </a:ext>
            </a:extLst>
          </p:cNvPr>
          <p:cNvSpPr txBox="1"/>
          <p:nvPr/>
        </p:nvSpPr>
        <p:spPr>
          <a:xfrm>
            <a:off x="3116370" y="3396812"/>
            <a:ext cx="251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Floyd Kauê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C4F0B29-48C3-7505-DED8-3C4CC12A5842}"/>
              </a:ext>
            </a:extLst>
          </p:cNvPr>
          <p:cNvSpPr txBox="1"/>
          <p:nvPr/>
        </p:nvSpPr>
        <p:spPr>
          <a:xfrm>
            <a:off x="7007784" y="3423371"/>
            <a:ext cx="3101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Danilo </a:t>
            </a:r>
            <a:r>
              <a:rPr lang="pt-BR" sz="2800" dirty="0" err="1">
                <a:solidFill>
                  <a:srgbClr val="FCCD55"/>
                </a:solidFill>
                <a:latin typeface="Baskerville Old Face" panose="02020602080505020303" pitchFamily="18" charset="0"/>
              </a:rPr>
              <a:t>Bertozzo</a:t>
            </a:r>
            <a:endParaRPr lang="pt-BR" sz="28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0B25CBF-338B-7ED0-8E01-55C2C6BEB1AC}"/>
              </a:ext>
            </a:extLst>
          </p:cNvPr>
          <p:cNvSpPr txBox="1"/>
          <p:nvPr/>
        </p:nvSpPr>
        <p:spPr>
          <a:xfrm>
            <a:off x="603518" y="5954247"/>
            <a:ext cx="251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Equipe </a:t>
            </a:r>
            <a:r>
              <a:rPr lang="pt-BR" sz="2800" dirty="0" err="1">
                <a:solidFill>
                  <a:srgbClr val="FCCD55"/>
                </a:solidFill>
                <a:latin typeface="Baskerville Old Face" panose="02020602080505020303" pitchFamily="18" charset="0"/>
              </a:rPr>
              <a:t>SpTech</a:t>
            </a:r>
            <a:endParaRPr lang="pt-BR" sz="28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2E9F0D6-651F-E639-3AB4-957D67EC229D}"/>
              </a:ext>
            </a:extLst>
          </p:cNvPr>
          <p:cNvSpPr txBox="1"/>
          <p:nvPr/>
        </p:nvSpPr>
        <p:spPr>
          <a:xfrm>
            <a:off x="5430094" y="5959125"/>
            <a:ext cx="251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1 ADS-C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21404A8-B4AF-527C-73A0-38CB9AFA28C6}"/>
              </a:ext>
            </a:extLst>
          </p:cNvPr>
          <p:cNvSpPr txBox="1"/>
          <p:nvPr/>
        </p:nvSpPr>
        <p:spPr>
          <a:xfrm>
            <a:off x="9783763" y="5943462"/>
            <a:ext cx="251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Família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0818D1-4860-97C6-FEB1-B0136CEB5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52" y="1989164"/>
            <a:ext cx="1351469" cy="135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B268941-6F90-9F00-2C89-E24CC95A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68" y="2004933"/>
            <a:ext cx="1351470" cy="135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ão Paulo Tech School | São Paulo SP">
            <a:extLst>
              <a:ext uri="{FF2B5EF4-FFF2-40B4-BE49-F238E27FC236}">
                <a16:creationId xmlns:a16="http://schemas.microsoft.com/office/drawing/2014/main" id="{A70D1CCA-694D-5FEB-419E-AC8001078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69" y="4531709"/>
            <a:ext cx="1369321" cy="1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Nenhuma descrição de foto disponível.">
            <a:extLst>
              <a:ext uri="{FF2B5EF4-FFF2-40B4-BE49-F238E27FC236}">
                <a16:creationId xmlns:a16="http://schemas.microsoft.com/office/drawing/2014/main" id="{A308824C-72BF-2C83-DAE9-0ABCCFAD3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4" t="22062" r="11124" b="8937"/>
          <a:stretch/>
        </p:blipFill>
        <p:spPr bwMode="auto">
          <a:xfrm>
            <a:off x="9486380" y="4663669"/>
            <a:ext cx="1786103" cy="120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Espaço Reservado para Conteúdo 37" descr="Grupo de pessoas em um salão&#10;&#10;Descrição gerada automaticamente">
            <a:extLst>
              <a:ext uri="{FF2B5EF4-FFF2-40B4-BE49-F238E27FC236}">
                <a16:creationId xmlns:a16="http://schemas.microsoft.com/office/drawing/2014/main" id="{04F5B8D6-1077-D9CF-E938-E22BA757F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7" t="41831" r="16120"/>
          <a:stretch/>
        </p:blipFill>
        <p:spPr>
          <a:xfrm>
            <a:off x="5302590" y="4741859"/>
            <a:ext cx="1833986" cy="1078571"/>
          </a:xfrm>
        </p:spPr>
      </p:pic>
    </p:spTree>
    <p:extLst>
      <p:ext uri="{BB962C8B-B14F-4D97-AF65-F5344CB8AC3E}">
        <p14:creationId xmlns:p14="http://schemas.microsoft.com/office/powerpoint/2010/main" val="221870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155BC-C55D-4078-6964-B67D298E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5092A-0EE9-9805-18F4-945CFEBED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507C73AD-3215-5DE8-BA06-BD22C06CA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-6388" y="3629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1052132-D31C-1753-7199-8FB0ADF4BDB5}"/>
              </a:ext>
            </a:extLst>
          </p:cNvPr>
          <p:cNvSpPr txBox="1">
            <a:spLocks/>
          </p:cNvSpPr>
          <p:nvPr/>
        </p:nvSpPr>
        <p:spPr>
          <a:xfrm>
            <a:off x="6447257" y="228479"/>
            <a:ext cx="11019970" cy="1598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Próximos passos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584AE4A-15B1-63E6-DA80-BD2C3477B595}"/>
              </a:ext>
            </a:extLst>
          </p:cNvPr>
          <p:cNvCxnSpPr>
            <a:cxnSpLocks/>
          </p:cNvCxnSpPr>
          <p:nvPr/>
        </p:nvCxnSpPr>
        <p:spPr>
          <a:xfrm>
            <a:off x="1631522" y="1500651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215ABDD0-1A61-116F-2938-2B477F524387}"/>
              </a:ext>
            </a:extLst>
          </p:cNvPr>
          <p:cNvSpPr/>
          <p:nvPr/>
        </p:nvSpPr>
        <p:spPr>
          <a:xfrm>
            <a:off x="838200" y="2052183"/>
            <a:ext cx="6037943" cy="37088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E6E12C-1533-A2B7-8D0E-5755B0649CB8}"/>
              </a:ext>
            </a:extLst>
          </p:cNvPr>
          <p:cNvSpPr txBox="1"/>
          <p:nvPr/>
        </p:nvSpPr>
        <p:spPr>
          <a:xfrm>
            <a:off x="1017817" y="2238173"/>
            <a:ext cx="6037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Biblioteca Física e Digital 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Pagina para marcar jogos de mesa 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Estudos e Planejamento administrativo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Possíveis alterações na pesquisa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Página para visualização dos calendários</a:t>
            </a:r>
          </a:p>
        </p:txBody>
      </p:sp>
    </p:spTree>
    <p:extLst>
      <p:ext uri="{BB962C8B-B14F-4D97-AF65-F5344CB8AC3E}">
        <p14:creationId xmlns:p14="http://schemas.microsoft.com/office/powerpoint/2010/main" val="1680843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144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Baskerville Old Face</vt:lpstr>
      <vt:lpstr>Bernard MT Condensed</vt:lpstr>
      <vt:lpstr>Calibri</vt:lpstr>
      <vt:lpstr>Calibri Light</vt:lpstr>
      <vt:lpstr>Tema do Office</vt:lpstr>
      <vt:lpstr>Nunca é Só Café</vt:lpstr>
      <vt:lpstr>Um sonho com muito café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Nunca é Só Café</dc:title>
  <dc:creator>VAGNER JOSÉ DI BENEDETTO VILLELA DE ANDRADE .</dc:creator>
  <cp:lastModifiedBy>VAGNER JOSÉ DI BENEDETTO VILLELA DE ANDRADE .</cp:lastModifiedBy>
  <cp:revision>2</cp:revision>
  <dcterms:created xsi:type="dcterms:W3CDTF">2023-12-02T11:09:01Z</dcterms:created>
  <dcterms:modified xsi:type="dcterms:W3CDTF">2023-12-03T22:39:03Z</dcterms:modified>
</cp:coreProperties>
</file>